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6" r:id="rId2"/>
    <p:sldMasterId id="2147483813" r:id="rId3"/>
    <p:sldMasterId id="214748382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2" r:id="rId12"/>
    <p:sldId id="263" r:id="rId13"/>
    <p:sldId id="265" r:id="rId14"/>
    <p:sldId id="266" r:id="rId15"/>
    <p:sldId id="268" r:id="rId16"/>
    <p:sldId id="274" r:id="rId17"/>
    <p:sldId id="269" r:id="rId18"/>
    <p:sldId id="270" r:id="rId19"/>
    <p:sldId id="272" r:id="rId20"/>
    <p:sldId id="275" r:id="rId21"/>
    <p:sldId id="273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3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2F5276AA-DCA6-4A4A-9CF8-35BE42D88A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 cstate="print"/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25438"/>
            <a:ext cx="8229600" cy="580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39E804-2BB7-468D-8F29-BB9A28FEE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091F7A-A6B2-467F-889D-7974EA5D6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3516CB-68D9-486A-A352-6ABA4ECBE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70B6DA-793D-41E8-B1FC-10C1E8F7D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32F138-1EE4-4A55-81AD-FEAA1FDF2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AE7778-DD7E-4B5B-97C0-6737106CB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ECF95C-D076-4A93-A370-345ED1264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A3D6A3-E73F-4B17-873E-589A24BF4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41EC19-8F5C-4634-8215-3EE8965F6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D5506F-8355-4517-946B-582C8A627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7A9893-CF2A-4696-B9C8-83E04BC4C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графика\asadal\scool\scool\38 [Converted].png"/>
          <p:cNvPicPr>
            <a:picLocks noChangeAspect="1" noChangeArrowheads="1"/>
          </p:cNvPicPr>
          <p:nvPr/>
        </p:nvPicPr>
        <p:blipFill>
          <a:blip r:embed="rId2" cstate="print"/>
          <a:srcRect l="11539" b="11938"/>
          <a:stretch>
            <a:fillRect/>
          </a:stretch>
        </p:blipFill>
        <p:spPr bwMode="auto">
          <a:xfrm>
            <a:off x="0" y="5357813"/>
            <a:ext cx="3286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графика\asadal\scool\scool\23\10101010.png"/>
          <p:cNvPicPr>
            <a:picLocks noChangeAspect="1" noChangeArrowheads="1"/>
          </p:cNvPicPr>
          <p:nvPr/>
        </p:nvPicPr>
        <p:blipFill>
          <a:blip r:embed="rId3" cstate="print"/>
          <a:srcRect r="11858"/>
          <a:stretch>
            <a:fillRect/>
          </a:stretch>
        </p:blipFill>
        <p:spPr bwMode="auto">
          <a:xfrm>
            <a:off x="8215313" y="5175250"/>
            <a:ext cx="9286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143008"/>
          </a:xfr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1431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aramon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62113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7239E804-2BB7-468D-8F29-BB9A28FEE7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91F7A-A6B2-467F-889D-7974EA5D69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516CB-68D9-486A-A352-6ABA4ECBEC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B6DA-793D-41E8-B1FC-10C1E8F7D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2F138-1EE4-4A55-81AD-FEAA1FDF26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E7778-DD7E-4B5B-97C0-6737106CB1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CF95C-D076-4A93-A370-345ED1264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6A3-E73F-4B17-873E-589A24BF40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1EC19-8F5C-4634-8215-3EE8965F63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506F-8355-4517-946B-582C8A6275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9893-CF2A-4696-B9C8-83E04BC4C2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239E804-2BB7-468D-8F29-BB9A28FEE7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091F7A-A6B2-467F-889D-7974EA5D69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A3516CB-68D9-486A-A352-6ABA4ECBEC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370B6DA-793D-41E8-B1FC-10C1E8F7D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32F138-1EE4-4A55-81AD-FEAA1FDF26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AE7778-DD7E-4B5B-97C0-6737106CB1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ECF95C-D076-4A93-A370-345ED1264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A3D6A3-E73F-4B17-873E-589A24BF40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341EC19-8F5C-4634-8215-3EE8965F63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8D5506F-8355-4517-946B-582C8A6275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7A9893-CF2A-4696-B9C8-83E04BC4C2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5" cstate="print"/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40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FD69B5-1FF1-4638-BC46-99B43BFB9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:\графика\asadal\scool\scool\38 [Converted]111.png"/>
          <p:cNvPicPr>
            <a:picLocks noChangeAspect="1" noChangeArrowheads="1"/>
          </p:cNvPicPr>
          <p:nvPr/>
        </p:nvPicPr>
        <p:blipFill>
          <a:blip r:embed="rId14" cstate="print"/>
          <a:srcRect l="2920" t="16669" r="3650"/>
          <a:stretch>
            <a:fillRect/>
          </a:stretch>
        </p:blipFill>
        <p:spPr bwMode="auto">
          <a:xfrm>
            <a:off x="0" y="0"/>
            <a:ext cx="9144000" cy="14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H:\графика\asadal\scool\scool\38 [Converted].png"/>
          <p:cNvPicPr>
            <a:picLocks noChangeAspect="1" noChangeArrowheads="1"/>
          </p:cNvPicPr>
          <p:nvPr/>
        </p:nvPicPr>
        <p:blipFill>
          <a:blip r:embed="rId15" cstate="print"/>
          <a:srcRect l="11539" b="11938"/>
          <a:stretch>
            <a:fillRect/>
          </a:stretch>
        </p:blipFill>
        <p:spPr bwMode="auto">
          <a:xfrm>
            <a:off x="0" y="5357813"/>
            <a:ext cx="3286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" descr="H:\графика\asadal\scool\scool\23\10101010.png"/>
          <p:cNvPicPr>
            <a:picLocks noChangeAspect="1" noChangeArrowheads="1"/>
          </p:cNvPicPr>
          <p:nvPr/>
        </p:nvPicPr>
        <p:blipFill>
          <a:blip r:embed="rId16" cstate="print"/>
          <a:srcRect r="11858"/>
          <a:stretch>
            <a:fillRect/>
          </a:stretch>
        </p:blipFill>
        <p:spPr bwMode="auto">
          <a:xfrm>
            <a:off x="8215313" y="5175250"/>
            <a:ext cx="9286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11430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71625"/>
            <a:ext cx="82296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F2F2F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11C2C0B-538C-4275-B13E-E4D4A3C1359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99ABDA3-A24A-4A81-84C1-ADE62540DD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929066"/>
            <a:ext cx="1166537" cy="1473355"/>
          </a:xfrm>
          <a:prstGeom prst="rect">
            <a:avLst/>
          </a:prstGeom>
          <a:noFill/>
          <a:ln w="57150" cmpd="thickThin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071670" y="3786190"/>
            <a:ext cx="6572296" cy="1571636"/>
          </a:xfrm>
        </p:spPr>
        <p:txBody>
          <a:bodyPr/>
          <a:lstStyle/>
          <a:p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Урок в 4 классе</a:t>
            </a:r>
          </a:p>
          <a:p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Учитель </a:t>
            </a:r>
            <a:r>
              <a:rPr lang="ru-RU" sz="4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И.Л.Шарилова</a:t>
            </a:r>
            <a:endParaRPr lang="ru-RU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714488"/>
            <a:ext cx="8143931" cy="185738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8575" cmpd="sng">
                  <a:solidFill>
                    <a:schemeClr val="tx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Русский язык</a:t>
            </a:r>
            <a:endParaRPr lang="ru-RU" sz="5400" b="1" cap="none" spc="0" dirty="0">
              <a:ln w="28575" cmpd="sng">
                <a:solidFill>
                  <a:schemeClr val="tx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фотоаппарат 06.01.12 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748">
            <a:off x="1195120" y="4769560"/>
            <a:ext cx="328614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5643578"/>
            <a:ext cx="1000132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1873318"/>
            <a:ext cx="70723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Славный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 над р..кой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Вихрой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Купола задумчивых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рквей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Бродим мы по гор..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..мой,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Уд..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вляемся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его красе.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500043"/>
            <a:ext cx="77867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66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Орфографическая разминка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6666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0" y="4572008"/>
            <a:ext cx="64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58346" y="2143116"/>
            <a:ext cx="39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0" y="3143248"/>
            <a:ext cx="47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4071942"/>
            <a:ext cx="47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9784" y="5643578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8346" y="657227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000504"/>
            <a:ext cx="2428892" cy="22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00278 C 0.00955 -0.06713 0.00972 -0.13148 0.01076 -0.19583 C 0.01111 -0.21898 0.01406 -0.24398 0.0158 -0.26713 C 0.01615 -0.27083 0.01701 -0.28472 0.01927 -0.29005 C 0.02135 -0.29491 0.02621 -0.30394 0.02621 -0.3037 C 0.02778 -0.31412 0.03073 -0.31968 0.03316 -0.32917 C 0.03229 -0.35023 0.03472 -0.38681 0.01927 -0.40278 C 0.01146 -0.41088 0.00139 -0.41991 -0.00833 -0.42338 C -0.01285 -0.425 -0.02205 -0.42801 -0.02205 -0.42778 C -0.03194 -0.43681 -0.04497 -0.44097 -0.0566 -0.44398 C -0.0651 -0.44977 -0.07309 -0.45301 -0.08247 -0.45556 C -0.15955 -0.50833 -0.28108 -0.48449 -0.35139 -0.48542 C -0.36146 -0.48773 -0.37066 -0.4919 -0.38073 -0.49468 C -0.39045 -0.5037 -0.38299 -0.49792 -0.40139 -0.50394 C -0.41545 -0.50857 -0.39583 -0.50278 -0.41337 -0.51065 C -0.4191 -0.5132 -0.42917 -0.51574 -0.43576 -0.51759 C -0.44497 -0.5257 -0.43889 -0.52153 -0.45486 -0.52685 C -0.45712 -0.52755 -0.46163 -0.52917 -0.46163 -0.52894 C -0.47326 -0.53843 -0.48646 -0.54167 -0.49965 -0.54514 C -0.51858 -0.54445 -0.53767 -0.54514 -0.5566 -0.54282 C -0.56372 -0.5419 -0.57726 -0.53611 -0.57726 -0.53588 C -0.58316 -0.53079 -0.58594 -0.52431 -0.59097 -0.51759 C -0.59809 -0.48009 -0.59392 -0.50556 -0.59097 -0.41875 C -0.59045 -0.40208 -0.59167 -0.40509 -0.58247 -0.40509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-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694 C -0.19149 -0.0206 -0.37761 -0.03403 -0.45347 -0.04375 C -0.52934 -0.05347 -0.45955 -0.06412 -0.46042 -0.06458 C -0.46129 -0.06504 -0.4592 -0.05023 -0.45868 -0.0460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277 C 0.00417 -0.0125 -0.00538 -0.01644 -0.01614 -0.02014 C -0.02378 -0.02686 -0.03194 -0.02755 -0.04027 -0.03172 C -0.08663 -0.05487 -0.0526 -0.04098 -0.15399 -0.04306 C -0.1592 -0.04537 -0.16441 -0.04769 -0.16961 -0.05 C -0.17309 -0.05162 -0.17986 -0.05463 -0.17986 -0.0544 C -0.18506 -0.06158 -0.1868 -0.06783 -0.19375 -0.07084 C -0.20069 -0.07987 -0.20677 -0.08334 -0.21441 -0.08912 C -0.23142 -0.10162 -0.21822 -0.09607 -0.23159 -0.1007 C -0.23888 -0.10718 -0.24652 -0.10695 -0.25399 -0.11204 C -0.2559 -0.1132 -0.25729 -0.11551 -0.2592 -0.11667 C -0.26701 -0.12107 -0.26458 -0.1169 -0.27135 -0.1213 C -0.28333 -0.1294 -0.26909 -0.12338 -0.28333 -0.12824 C -0.29253 -0.13635 -0.30347 -0.14005 -0.31441 -0.1419 C -0.35156 -0.15834 -0.37638 -0.14537 -0.42656 -0.14422 C -0.43906 -0.13843 -0.43333 -0.13264 -0.43333 -0.11899 " pathEditMode="relative" rAng="0" ptsTypes="ffffffff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579 C 0.00504 -0.00856 0.00625 -0.02083 0.00226 -0.03333 C -0.02031 -0.1037 -0.10729 -0.07615 -0.14427 -0.07708 C -0.1592 -0.0831 -0.16666 -0.10208 -0.17708 -0.11597 C -0.18159 -0.12199 -0.18368 -0.12014 -0.18906 -0.12523 C -0.19114 -0.12708 -0.19218 -0.13032 -0.19427 -0.13217 C -0.20225 -0.13981 -0.21128 -0.14676 -0.22013 -0.15278 C -0.22569 -0.16412 -0.2309 -0.16435 -0.24079 -0.16666 C -0.25347 -0.17778 -0.26597 -0.19004 -0.28055 -0.19653 C -0.32934 -0.24143 -0.40451 -0.19953 -0.46493 -0.20578 C -0.47708 -0.21111 -0.49479 -0.21597 -0.50625 -0.2081 C -0.50989 -0.20555 -0.50625 -0.19722 -0.50625 -0.1919 " pathEditMode="relative" rAng="0" ptsTypes="f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1042 C -0.02153 -0.01204 -0.04809 -0.01227 -0.07448 -0.01505 C -0.08246 -0.01598 -0.09097 -0.02385 -0.09861 -0.02662 C -0.10416 -0.02871 -0.11007 -0.0294 -0.1158 -0.03125 C -0.12344 -0.03727 -0.1283 -0.03982 -0.13663 -0.0426 C -0.14479 -0.05 -0.15469 -0.05463 -0.16406 -0.0588 C -0.16753 -0.06042 -0.171 -0.06181 -0.17448 -0.06343 C -0.17621 -0.06412 -0.17969 -0.06574 -0.17969 -0.06551 C -0.18142 -0.06806 -0.18281 -0.07061 -0.18489 -0.07246 C -0.18646 -0.07385 -0.18871 -0.07315 -0.18993 -0.07477 C -0.19166 -0.07732 -0.19201 -0.08102 -0.1934 -0.08403 C -0.19809 -0.09399 -0.20278 -0.10371 -0.20729 -0.11389 C -0.21198 -0.13912 -0.20555 -0.1088 -0.2125 -0.1301 C -0.21666 -0.1426 -0.21892 -0.15625 -0.22274 -0.16899 C -0.22378 -0.20047 -0.21979 -0.21551 -0.23142 -0.23797 C -0.23715 -0.26065 -0.24184 -0.28241 -0.24861 -0.30463 C -0.25312 -0.31945 -0.25538 -0.33426 -0.26076 -0.34838 C -0.26875 -0.36945 -0.27621 -0.39584 -0.29514 -0.40348 C -0.30034 -0.40811 -0.30486 -0.41459 -0.31076 -0.41736 C -0.32187 -0.42246 -0.33298 -0.42639 -0.3434 -0.43357 C -0.36719 -0.43218 -0.41284 -0.44908 -0.43489 -0.41968 C -0.43646 -0.41343 -0.43802 -0.40834 -0.44166 -0.40348 " pathEditMode="relative" rAng="0" ptsTypes="fffffffffffffffffffffA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02824 C -0.02917 0.02685 -0.04306 0.02615 -0.05677 0.02384 C -0.06736 0.02199 -0.07622 0.01435 -0.08611 0.00995 C -0.1 0.0037 -0.11493 -0.00139 -0.12917 -0.00625 C -0.13577 -0.01204 -0.14132 -0.01945 -0.14827 -0.02454 C -0.15781 -0.03149 -0.17031 -0.03565 -0.1809 -0.03843 C -0.18802 -0.04445 -0.19358 -0.05186 -0.2 -0.05903 C -0.20834 -0.06829 -0.20452 -0.05903 -0.21545 -0.075 C -0.21823 -0.07917 -0.21945 -0.08496 -0.2224 -0.08889 C -0.22691 -0.09491 -0.23611 -0.10718 -0.23611 -0.10695 C -0.2434 -0.13125 -0.25313 -0.15371 -0.26545 -0.17385 C -0.27327 -0.2 -0.26268 -0.16899 -0.27917 -0.19931 C -0.2809 -0.20255 -0.2809 -0.20718 -0.28264 -0.21065 C -0.28681 -0.21875 -0.29375 -0.22454 -0.29653 -0.2338 C -0.3033 -0.25579 -0.29584 -0.23449 -0.30677 -0.25672 C -0.30816 -0.25949 -0.30868 -0.2632 -0.31025 -0.26598 C -0.31163 -0.26875 -0.31406 -0.27037 -0.31545 -0.27292 C -0.31858 -0.27871 -0.32413 -0.29121 -0.32413 -0.29098 C -0.32639 -0.30672 -0.33316 -0.31737 -0.33959 -0.33033 C -0.3507 -0.35232 -0.33386 -0.32524 -0.34827 -0.35093 C -0.35452 -0.36204 -0.35972 -0.37153 -0.36545 -0.38311 C -0.37587 -0.38241 -0.38629 -0.38241 -0.39653 -0.38079 C -0.40261 -0.37987 -0.42257 -0.37107 -0.42917 -0.36713 C -0.43889 -0.36135 -0.44792 -0.34699 -0.45851 -0.34399 C -0.46754 -0.34144 -0.47691 -0.34167 -0.48611 -0.33959 C -0.50347 -0.33565 -0.52031 -0.32917 -0.53785 -0.3257 C -0.55608 -0.3176 -0.529 -0.33033 -0.54827 -0.31875 C -0.55851 -0.31274 -0.57031 -0.30973 -0.5809 -0.3051 C -0.58733 -0.30232 -0.59514 -0.29653 -0.60174 -0.29584 C -0.64236 -0.29121 -0.61545 -0.29375 -0.68264 -0.29121 C -0.71806 -0.29306 -0.71719 -0.28866 -0.73959 -0.30047 C -0.74271 -0.30463 -0.74584 -0.30926 -0.75 -0.31181 C -0.7533 -0.31389 -0.76025 -0.31644 -0.76025 -0.31621 C -0.76146 -0.31875 -0.76233 -0.32153 -0.76372 -0.32338 C -0.76511 -0.32524 -0.76754 -0.32593 -0.76893 -0.32801 C -0.77014 -0.32987 -0.76962 -0.33311 -0.77066 -0.33496 C -0.77361 -0.34005 -0.7783 -0.34329 -0.7809 -0.34862 C -0.78212 -0.35093 -0.78316 -0.35324 -0.78438 -0.35556 C -0.7875 -0.37199 -0.80278 -0.39422 -0.81372 -0.40394 C -0.81563 -0.40741 -0.82014 -0.41482 -0.81893 -0.41991 C -0.81823 -0.42246 -0.81545 -0.42292 -0.81372 -0.42454 C -0.81198 -0.43334 -0.80886 -0.43889 -0.80677 -0.44746 C -0.80729 -0.45811 -0.8066 -0.46922 -0.80851 -0.47963 C -0.80903 -0.48241 -0.81233 -0.48241 -0.81372 -0.48426 C -0.81511 -0.48612 -0.81563 -0.48936 -0.81719 -0.49121 C -0.82031 -0.49491 -0.82743 -0.50047 -0.82743 -0.50024 C -0.82969 -0.49977 -0.83316 -0.50093 -0.83438 -0.49815 C -0.83646 -0.49352 -0.83507 -0.48727 -0.83611 -0.48195 C -0.83629 -0.48079 -0.83733 -0.48033 -0.83785 -0.47963 " pathEditMode="relative" rAng="0" ptsTypes="fffffffffffffffffffffffffffffffffffffffff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2786058"/>
            <a:ext cx="5429256" cy="4071942"/>
          </a:xfrm>
          <a:prstGeom prst="rect">
            <a:avLst/>
          </a:prstGeom>
        </p:spPr>
      </p:pic>
      <p:pic>
        <p:nvPicPr>
          <p:cNvPr id="6" name="Рисунок 5" descr="DSC02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747" y="0"/>
            <a:ext cx="5048253" cy="3786190"/>
          </a:xfrm>
          <a:prstGeom prst="rect">
            <a:avLst/>
          </a:prstGeom>
        </p:spPr>
      </p:pic>
      <p:pic>
        <p:nvPicPr>
          <p:cNvPr id="3" name="Рисунок 2" descr="Фото02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857232"/>
            <a:ext cx="6429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зимняя</a:t>
            </a:r>
            <a:r>
              <a:rPr lang="ru-RU" sz="60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погода</a:t>
            </a:r>
            <a:endParaRPr lang="ru-RU" sz="60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071678"/>
            <a:ext cx="6215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зимнее</a:t>
            </a:r>
            <a:r>
              <a:rPr lang="ru-RU" sz="60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утро</a:t>
            </a:r>
            <a:endParaRPr lang="ru-RU" sz="60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3214686"/>
            <a:ext cx="5143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зимний</a:t>
            </a:r>
            <a:r>
              <a:rPr lang="ru-RU" sz="60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день</a:t>
            </a:r>
            <a:endParaRPr lang="ru-RU" sz="60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Мои рисунки\Фото телефон 06.01.12\Фото телефон 06.01.12 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714752"/>
            <a:ext cx="928694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3924" y="4446945"/>
            <a:ext cx="3510076" cy="241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User\Рабочий стол\Мои рисунки\Фото телефон 06.01.12\Фото телефон 06.01.12 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75334" y="857402"/>
            <a:ext cx="6858000" cy="5143195"/>
          </a:xfrm>
          <a:prstGeom prst="rect">
            <a:avLst/>
          </a:prstGeom>
          <a:noFill/>
        </p:spPr>
      </p:pic>
      <p:pic>
        <p:nvPicPr>
          <p:cNvPr id="2050" name="Picture 2" descr="C:\Documents and Settings\User\Рабочий стол\Мои рисунки\Фото телефон 06.01.12\Фото телефон 06.01.12 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57456" y="857456"/>
            <a:ext cx="6858413" cy="514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Мои рисунки\Фото телефон 06.01.12\Фото телефон 06.01.12 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" y="1"/>
            <a:ext cx="914454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4429156" cy="412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42910" y="3782238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Узнайте, как изменяются имена прилагательные, или, другим словом, как они склоняются.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928670"/>
            <a:ext cx="5643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Тема урока: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000240"/>
            <a:ext cx="7500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«Склонение </a:t>
            </a:r>
          </a:p>
          <a:p>
            <a:pPr algn="ctr">
              <a:defRPr/>
            </a:pPr>
            <a:r>
              <a:rPr lang="ru-RU" sz="8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имён прилагательных»</a:t>
            </a:r>
            <a:endParaRPr lang="ru-RU" sz="8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285728"/>
          <a:ext cx="8715436" cy="6215104"/>
        </p:xfrm>
        <a:graphic>
          <a:graphicData uri="http://schemas.openxmlformats.org/drawingml/2006/table">
            <a:tbl>
              <a:tblPr/>
              <a:tblGrid>
                <a:gridCol w="1143008"/>
                <a:gridCol w="2357454"/>
                <a:gridCol w="2571768"/>
                <a:gridCol w="2643206"/>
              </a:tblGrid>
              <a:tr h="104198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зимний </a:t>
                      </a:r>
                      <a:r>
                        <a:rPr lang="ru-RU" sz="24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зимнее</a:t>
                      </a:r>
                      <a:r>
                        <a:rPr lang="ru-RU" sz="2400" b="1" baseline="0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утро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зимняя</a:t>
                      </a:r>
                      <a:r>
                        <a:rPr lang="ru-RU" sz="2400" b="1" baseline="0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погода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98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Р.п.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какого?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какого?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какой?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5204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Д.п.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какому?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какому?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какой?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98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В.п.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какой?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какое?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какую?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98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Т.п.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каким?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каким?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какой?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98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П.п.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 каком?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каком?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450215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о какой?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071678"/>
            <a:ext cx="8143932" cy="22145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6666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Склонение</a:t>
            </a:r>
          </a:p>
          <a:p>
            <a:pPr algn="ctr"/>
            <a:r>
              <a:rPr lang="ru-RU" sz="5400" b="1" cap="none" spc="0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6666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имён прилагательных</a:t>
            </a:r>
            <a:endParaRPr lang="ru-RU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6666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785795"/>
            <a:ext cx="6715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66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Работа по учебнику</a:t>
            </a:r>
            <a:br>
              <a:rPr lang="ru-RU" sz="4000" b="1" dirty="0" smtClean="0">
                <a:solidFill>
                  <a:srgbClr val="6666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</a:br>
            <a:endParaRPr lang="ru-RU" sz="4000" dirty="0">
              <a:solidFill>
                <a:srgbClr val="6666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000250"/>
            <a:ext cx="3000375" cy="379095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43372" y="3214686"/>
            <a:ext cx="3500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Правило, страница 12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фотоаппарат 06.01.12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71942"/>
            <a:ext cx="4429124" cy="278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928670"/>
            <a:ext cx="7072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kern="0" dirty="0" smtClean="0">
                <a:solidFill>
                  <a:srgbClr val="0000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Тестовая работа</a:t>
            </a:r>
            <a:endParaRPr lang="ru-RU" sz="6000" b="1" kern="0" dirty="0">
              <a:solidFill>
                <a:srgbClr val="0000CC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357" y="2833706"/>
            <a:ext cx="3635795" cy="275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143248"/>
            <a:ext cx="2000264" cy="27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57158" y="0"/>
            <a:ext cx="8280400" cy="1800225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latin typeface="Times New Roman" pitchFamily="18" charset="0"/>
              </a:rPr>
              <a:t>  </a:t>
            </a:r>
          </a:p>
          <a:p>
            <a:pPr algn="ctr"/>
            <a:r>
              <a:rPr lang="ru-RU" sz="3600" b="1" dirty="0">
                <a:latin typeface="Times New Roman" pitchFamily="18" charset="0"/>
              </a:rPr>
              <a:t>Проверь себя!</a:t>
            </a:r>
          </a:p>
          <a:p>
            <a:pPr algn="ctr"/>
            <a:endParaRPr lang="ru-RU" sz="3600" b="1" dirty="0">
              <a:latin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3850" y="2636838"/>
            <a:ext cx="971550" cy="1223962"/>
            <a:chOff x="431" y="1570"/>
            <a:chExt cx="612" cy="786"/>
          </a:xfrm>
        </p:grpSpPr>
        <p:pic>
          <p:nvPicPr>
            <p:cNvPr id="4" name="Picture 1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1" y="1570"/>
              <a:ext cx="612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476" y="1706"/>
              <a:ext cx="317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в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979613" y="2636838"/>
            <a:ext cx="933450" cy="1190625"/>
            <a:chOff x="1429" y="1570"/>
            <a:chExt cx="588" cy="750"/>
          </a:xfrm>
        </p:grpSpPr>
        <p:pic>
          <p:nvPicPr>
            <p:cNvPr id="7" name="Picture 1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9" y="1570"/>
              <a:ext cx="588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1474" y="1706"/>
              <a:ext cx="3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а</a:t>
              </a: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635375" y="2636838"/>
            <a:ext cx="1095375" cy="1247775"/>
            <a:chOff x="2472" y="1570"/>
            <a:chExt cx="690" cy="786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72" y="1570"/>
              <a:ext cx="690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517" y="1661"/>
              <a:ext cx="3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б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5364163" y="2565400"/>
            <a:ext cx="990600" cy="1285875"/>
            <a:chOff x="3515" y="1525"/>
            <a:chExt cx="624" cy="810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5" y="1525"/>
              <a:ext cx="624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560" y="1616"/>
              <a:ext cx="3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в</a:t>
              </a:r>
            </a:p>
          </p:txBody>
        </p:sp>
      </p:grp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7235825" y="2565400"/>
            <a:ext cx="1009650" cy="1266825"/>
            <a:chOff x="4649" y="1525"/>
            <a:chExt cx="636" cy="79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9" y="1525"/>
              <a:ext cx="636" cy="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4694" y="1661"/>
              <a:ext cx="3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а</a:t>
              </a:r>
            </a:p>
          </p:txBody>
        </p:sp>
      </p:grpSp>
      <p:pic>
        <p:nvPicPr>
          <p:cNvPr id="18" name="Picture 3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429132"/>
            <a:ext cx="10382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1763713" y="4581525"/>
            <a:ext cx="1495425" cy="1303338"/>
            <a:chOff x="2064" y="2432"/>
            <a:chExt cx="942" cy="867"/>
          </a:xfrm>
        </p:grpSpPr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2562" y="2568"/>
              <a:ext cx="317" cy="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pic>
          <p:nvPicPr>
            <p:cNvPr id="23" name="Picture 3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2432"/>
              <a:ext cx="942" cy="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4000500" y="4500563"/>
            <a:ext cx="1114425" cy="1295400"/>
            <a:chOff x="1837" y="1888"/>
            <a:chExt cx="702" cy="816"/>
          </a:xfrm>
        </p:grpSpPr>
        <p:pic>
          <p:nvPicPr>
            <p:cNvPr id="25" name="Picture 2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1888"/>
              <a:ext cx="702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154" y="2069"/>
              <a:ext cx="317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</p:grpSp>
      <p:pic>
        <p:nvPicPr>
          <p:cNvPr id="27" name="Picture 3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5" y="4572000"/>
            <a:ext cx="1209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1725" y="4581525"/>
            <a:ext cx="12668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3.69942E-6 L 0.42187 -0.283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L 0.41441 -0.294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-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041 L -0.35278 -0.2821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-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20278 -0.30509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-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1387E-6 L -0.55746 -0.29225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" y="-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52247"/>
            <a:ext cx="4286280" cy="583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000108"/>
            <a:ext cx="8286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Сегодня на уроке я работал(а) </a:t>
            </a:r>
          </a:p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над темой…</a:t>
            </a:r>
          </a:p>
          <a:p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 уроке я узнал(а)...</a:t>
            </a:r>
          </a:p>
          <a:p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Мне было интересно ...</a:t>
            </a:r>
          </a:p>
          <a:p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 меня вызвало затруднение ...</a:t>
            </a:r>
          </a:p>
          <a:p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Сегодня я хочу похвалить ...за ...</a:t>
            </a:r>
            <a:endParaRPr lang="ru-RU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857760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0042"/>
            <a:ext cx="4286280" cy="583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7158" y="714357"/>
            <a:ext cx="735811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spc="50" dirty="0" smtClean="0">
                <a:ln w="12700" cmpd="sng">
                  <a:solidFill>
                    <a:srgbClr val="6666FF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</a:t>
            </a:r>
            <a:r>
              <a:rPr lang="ru-RU" sz="5400" b="1" cap="none" spc="50" dirty="0" smtClean="0">
                <a:ln w="12700" cmpd="sng">
                  <a:solidFill>
                    <a:srgbClr val="6666FF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17 год </a:t>
            </a:r>
          </a:p>
          <a:p>
            <a:r>
              <a:rPr lang="ru-RU" sz="5400" b="1" cap="none" spc="50" dirty="0" smtClean="0">
                <a:ln w="12700" cmpd="sng">
                  <a:solidFill>
                    <a:srgbClr val="6666FF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Беларуси</a:t>
            </a:r>
          </a:p>
          <a:p>
            <a:r>
              <a:rPr lang="ru-RU" sz="5400" b="1" spc="50" dirty="0" smtClean="0">
                <a:ln w="12700" cmpd="sng">
                  <a:solidFill>
                    <a:srgbClr val="6666FF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объявлен</a:t>
            </a:r>
          </a:p>
          <a:p>
            <a:r>
              <a:rPr lang="ru-RU" sz="5400" b="1" cap="none" spc="50" dirty="0" smtClean="0">
                <a:ln w="12700" cmpd="sng">
                  <a:solidFill>
                    <a:srgbClr val="6666FF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Годом </a:t>
            </a:r>
            <a:r>
              <a:rPr lang="ru-RU" sz="5400" b="1" spc="50" dirty="0" smtClean="0">
                <a:ln w="12700" cmpd="sng">
                  <a:solidFill>
                    <a:srgbClr val="6666FF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науки</a:t>
            </a:r>
            <a:endParaRPr lang="ru-RU" sz="5400" b="1" cap="none" spc="50" dirty="0">
              <a:ln w="12700" cmpd="sng">
                <a:solidFill>
                  <a:srgbClr val="6666FF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143380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395288" y="188913"/>
            <a:ext cx="8280400" cy="1800225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 smtClean="0">
                <a:latin typeface="Times New Roman" pitchFamily="18" charset="0"/>
              </a:rPr>
              <a:t> 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</a:rPr>
              <a:t>Домашнее задание:</a:t>
            </a:r>
          </a:p>
          <a:p>
            <a:pPr algn="ctr"/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000240"/>
            <a:ext cx="842968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Составить и записать 5 предложений о Мстиславле с именами прилагательными. Указать падеж имён прилагательных. </a:t>
            </a:r>
          </a:p>
          <a:p>
            <a:pPr marL="342900" indent="-34290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Нарисовать любимый уголок родного   </a:t>
            </a:r>
          </a:p>
          <a:p>
            <a:pPr marL="342900" indent="-34290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города. </a:t>
            </a:r>
          </a:p>
          <a:p>
            <a:pPr marL="514350" indent="-51435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 Списать текст (с карточки) о родном городе, указать падеж имён прилагательных.</a:t>
            </a:r>
          </a:p>
          <a:p>
            <a:pPr marL="342900" indent="-34290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500034" y="357166"/>
            <a:ext cx="8001056" cy="214314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6666FF"/>
                  </a:solidFill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Молодцы</a:t>
            </a:r>
            <a:r>
              <a:rPr lang="ru-RU" sz="3600" b="1" kern="10" dirty="0" smtClean="0">
                <a:ln w="9525">
                  <a:solidFill>
                    <a:srgbClr val="6666FF"/>
                  </a:solidFill>
                  <a:round/>
                  <a:headEnd/>
                  <a:tailEnd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!</a:t>
            </a:r>
            <a:endParaRPr lang="ru-RU" sz="3600" b="1" kern="10" dirty="0">
              <a:ln w="9525">
                <a:solidFill>
                  <a:srgbClr val="6666FF"/>
                </a:solidFill>
                <a:round/>
                <a:headEnd/>
                <a:tailEnd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5143512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10" dirty="0" smtClean="0">
                <a:ln w="9525">
                  <a:solidFill>
                    <a:srgbClr val="6666FF"/>
                  </a:solidFill>
                  <a:round/>
                  <a:headEnd/>
                  <a:tailEnd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Отлично поработали !</a:t>
            </a:r>
            <a:endParaRPr lang="ru-RU" sz="6000" b="1" kern="10" dirty="0">
              <a:ln w="9525">
                <a:solidFill>
                  <a:srgbClr val="6666FF"/>
                </a:solidFill>
                <a:round/>
                <a:headEnd/>
                <a:tailEnd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608451"/>
            <a:ext cx="2438409" cy="189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invGray">
          <a:xfrm>
            <a:off x="571472" y="372239"/>
            <a:ext cx="8215370" cy="25545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очень хочу, чтобы вы улыбались,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Работой своей довольны остались.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Пусть этот урок нас порадует всех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каждый из вас ощутит свой успех.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j03433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110" y="2714620"/>
            <a:ext cx="378861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001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1571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Урок-путешествие</a:t>
            </a:r>
            <a:endParaRPr lang="ru-RU" sz="5400" b="1" dirty="0">
              <a:ln w="2857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214818"/>
            <a:ext cx="32861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929198"/>
            <a:ext cx="1428760" cy="19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Мои рисунки\Фото фотоаппарат 06.01.12\Фото фотоаппарат 06.01.12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205"/>
            <a:ext cx="9243488" cy="6932205"/>
          </a:xfrm>
          <a:prstGeom prst="rect">
            <a:avLst/>
          </a:prstGeom>
          <a:noFill/>
        </p:spPr>
      </p:pic>
      <p:pic>
        <p:nvPicPr>
          <p:cNvPr id="4" name="Рисунок 3" descr="мстиславец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214290"/>
            <a:ext cx="2000232" cy="13822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7" y="357166"/>
            <a:ext cx="71438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8575" cmpd="sng">
                  <a:solidFill>
                    <a:schemeClr val="tx2">
                      <a:lumMod val="10000"/>
                      <a:lumOff val="90000"/>
                    </a:schemeClr>
                  </a:solidFill>
                  <a:prstDash val="solid"/>
                </a:ln>
                <a:solidFill>
                  <a:srgbClr val="6666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Улица Петра </a:t>
            </a:r>
            <a:r>
              <a:rPr lang="ru-RU" sz="4000" b="1" cap="none" spc="0" dirty="0" err="1" smtClean="0">
                <a:ln w="28575" cmpd="sng">
                  <a:solidFill>
                    <a:schemeClr val="tx2">
                      <a:lumMod val="10000"/>
                      <a:lumOff val="90000"/>
                    </a:schemeClr>
                  </a:solidFill>
                  <a:prstDash val="solid"/>
                </a:ln>
                <a:solidFill>
                  <a:srgbClr val="6666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Мстиславца</a:t>
            </a:r>
            <a:endParaRPr lang="ru-RU" sz="4000" b="1" cap="none" spc="0" dirty="0">
              <a:ln w="28575" cmpd="sng">
                <a:solidFill>
                  <a:schemeClr val="tx2">
                    <a:lumMod val="10000"/>
                    <a:lumOff val="90000"/>
                  </a:schemeClr>
                </a:solidFill>
                <a:prstDash val="solid"/>
              </a:ln>
              <a:solidFill>
                <a:srgbClr val="6666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7296" y="3071364"/>
            <a:ext cx="1564472" cy="12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143380"/>
            <a:ext cx="178595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143248"/>
            <a:ext cx="29908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310123">
            <a:off x="5161883" y="1818747"/>
            <a:ext cx="239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п..жалу..ст..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53332">
            <a:off x="4812732" y="2818896"/>
            <a:ext cx="247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здра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ствуйте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88485">
            <a:off x="4575762" y="3856796"/>
            <a:ext cx="238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д.. св..дани..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93881">
            <a:off x="9472043" y="659639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70069">
            <a:off x="9715536" y="6398619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69331">
            <a:off x="9144000" y="5929330"/>
            <a:ext cx="64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442547">
            <a:off x="9501222" y="5000636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606697">
            <a:off x="9786974" y="42148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673602">
            <a:off x="9858412" y="585789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390676">
            <a:off x="9786974" y="3643314"/>
            <a:ext cx="39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7 -0.05827 C -0.14531 -0.07863 -0.16215 -0.08973 -0.17205 -0.10476 C -0.17448 -0.10846 -0.17708 -0.11239 -0.17934 -0.11632 C -0.18142 -0.12002 -0.18507 -0.12789 -0.18507 -0.12765 C -0.18646 -0.15286 -0.18611 -0.18015 -0.19097 -0.20513 C -0.19236 -0.22317 -0.1934 -0.23635 -0.20104 -0.25138 C -0.20972 -0.30249 -0.20313 -0.35476 -0.21129 -0.40587 C -0.21076 -0.44888 -0.21059 -0.49213 -0.20972 -0.53515 C -0.20955 -0.54324 -0.20747 -0.54324 -0.20538 -0.55064 C -0.2033 -0.55827 -0.19965 -0.57377 -0.19965 -0.57354 C -0.19861 -0.59019 -0.19826 -0.60314 -0.19375 -0.61817 C -0.19427 -0.63552 -0.1934 -0.65309 -0.19531 -0.67044 C -0.19688 -0.68501 -0.20052 -0.68316 -0.20538 -0.69148 C -0.20747 -0.69518 -0.21129 -0.70305 -0.21129 -0.70282 C -0.21406 -0.71507 -0.22101 -0.72039 -0.22865 -0.72641 C -0.23594 -0.74144 -0.24722 -0.74398 -0.25764 -0.75346 C -0.2632 -0.76503 -0.27379 -0.76456 -0.28229 -0.77081 C -0.30087 -0.78469 -0.31945 -0.80087 -0.34028 -0.80735 C -0.35451 -0.80689 -0.38351 -0.81429 -0.39965 -0.79972 C -0.40139 -0.79602 -0.40226 -0.79162 -0.40399 -0.78815 C -0.40608 -0.78399 -0.4092 -0.78075 -0.41129 -0.77659 C -0.41406 -0.76503 -0.41667 -0.7574 -0.4257 -0.75346 C -0.43576 -0.75786 -0.44236 -0.7567 -0.4533 -0.75531 C -0.45278 -0.74838 -0.4526 -0.71577 -0.44896 -0.71091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9 -0.01088 C -0.01527 -0.02685 -0.01545 -0.04305 -0.01406 -0.05902 C -0.01319 -0.06944 -0.01006 -0.06967 -0.00711 -0.07754 C 0.00035 -0.09768 0.01025 -0.11921 0.02049 -0.13726 C 0.02205 -0.16319 0.02309 -0.18958 0.02553 -0.2155 C 0.02639 -0.22476 0.029 -0.24305 0.029 -0.24282 C 0.02969 -0.26504 0.02605 -0.30324 0.03768 -0.32338 C 0.03716 -0.35023 0.0375 -0.37708 0.03594 -0.40393 C 0.03559 -0.40879 0.03369 -0.41319 0.03247 -0.41782 C 0.02848 -0.43356 0.02622 -0.45023 0.02223 -0.46597 C 0.02136 -0.48287 0.02431 -0.51018 0.01181 -0.52129 C 0.00903 -0.53217 0.01077 -0.53518 0.00313 -0.54189 C 0.00053 -0.54699 -0.00104 -0.55277 -0.00364 -0.55787 C -0.00503 -0.56064 -0.00729 -0.56226 -0.00885 -0.56481 C -0.01267 -0.57129 -0.01579 -0.5787 -0.01927 -0.58564 C -0.02187 -0.59097 -0.02604 -0.59467 -0.02951 -0.5993 C -0.03125 -0.60162 -0.03472 -0.60625 -0.03472 -0.60601 C -0.03802 -0.61944 -0.03506 -0.61157 -0.04687 -0.62685 C -0.05659 -0.63958 -0.06059 -0.66666 -0.07447 -0.67291 C -0.08593 -0.69699 -0.06892 -0.66342 -0.08298 -0.68449 C -0.0875 -0.69143 -0.09305 -0.70879 -0.10034 -0.71203 C -0.10381 -0.71365 -0.10763 -0.71388 -0.11059 -0.71666 C -0.11232 -0.71828 -0.11388 -0.72013 -0.11579 -0.72129 C -0.12274 -0.72569 -0.13125 -0.72569 -0.13819 -0.73032 C -0.15173 -0.73935 -0.13559 -0.73148 -0.14861 -0.73726 C -0.15034 -0.73888 -0.15191 -0.74074 -0.15364 -0.74189 C -0.1552 -0.74305 -0.15729 -0.74282 -0.15885 -0.74421 C -0.16093 -0.74606 -0.16215 -0.74907 -0.16406 -0.75115 C -0.17395 -0.76203 -0.18628 -0.77546 -0.19861 -0.78101 C -0.20034 -0.78263 -0.20208 -0.78379 -0.20364 -0.78564 C -0.20555 -0.78773 -0.20694 -0.7905 -0.20885 -0.79236 C -0.21093 -0.79444 -0.21354 -0.79513 -0.21579 -0.79699 C -0.22951 -0.8081 -0.23941 -0.81736 -0.25538 -0.82222 C -0.27204 -0.82152 -0.28871 -0.82199 -0.30538 -0.82013 C -0.31145 -0.81944 -0.31354 -0.81273 -0.31753 -0.80856 C -0.32465 -0.80115 -0.33246 -0.79675 -0.33993 -0.79004 C -0.35399 -0.7625 -0.35746 -0.73217 -0.36406 -0.70046 C -0.36666 -0.68819 -0.36927 -0.68263 -0.36927 -0.6706 " pathEditMode="relative" rAng="0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-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-0.01042 C -0.0026 -0.02292 0.00208 -0.03102 0.00885 -0.04028 C 0.0099 -0.04329 0.01076 -0.04653 0.01215 -0.04954 C 0.01424 -0.05417 0.0191 -0.06297 0.0191 -0.06274 C 0.02326 -0.0794 0.02049 -0.07292 0.02604 -0.0838 C 0.02882 -0.10186 0.03437 -0.11899 0.03802 -0.13658 C 0.04236 -0.15834 0.04826 -0.17987 0.05365 -0.20093 C 0.05521 -0.20741 0.05608 -0.21852 0.05885 -0.22408 C 0.0599 -0.22639 0.06128 -0.22824 0.06215 -0.23079 C 0.06667 -0.24468 0.06927 -0.25996 0.07257 -0.27454 C 0.07569 -0.2882 0.0809 -0.30209 0.08299 -0.31598 C 0.08524 -0.33056 0.08351 -0.32385 0.08802 -0.33658 C 0.09531 -0.41366 0.10955 -0.51713 0.06389 -0.57801 C 0.06198 -0.58542 0.05833 -0.59584 0.05365 -0.60093 C 0.05174 -0.60324 0.04878 -0.60348 0.0467 -0.60556 C 0.03733 -0.61436 0.03021 -0.62593 0.0191 -0.63079 C 0.01597 -0.63496 0.01389 -0.64074 0.01059 -0.64468 C 0.0026 -0.65417 -0.00816 -0.66181 -0.01701 -0.66991 C -0.02153 -0.67408 -0.02917 -0.67454 -0.03438 -0.67686 C -0.04271 -0.68449 -0.05365 -0.68727 -0.06354 -0.69074 C -0.09688 -0.69005 -0.13021 -0.68982 -0.16354 -0.68843 C -0.17778 -0.68774 -0.19271 -0.67778 -0.20677 -0.67454 C -0.21719 -0.65371 -0.20313 -0.67871 -0.21528 -0.66528 C -0.21754 -0.66297 -0.2184 -0.6588 -0.22049 -0.65625 C -0.22205 -0.6544 -0.22396 -0.65324 -0.22569 -0.65162 C -0.22986 -0.63473 -0.22656 -0.64121 -0.23438 -0.63079 C -0.23837 -0.61551 -0.23281 -0.63218 -0.24115 -0.61945 C -0.24497 -0.61366 -0.24792 -0.60116 -0.25156 -0.5963 " pathEditMode="relative" rAng="0" ptsTypes="fffffffffffffffffffffffffff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1898 C -0.02291 -0.02384 -0.02274 -0.0669 -0.0217 -0.10972 C -0.02152 -0.11435 -0.01996 -0.11875 -0.01996 -0.12338 C -0.01996 -0.14375 -0.0184 -0.2213 -0.03194 -0.25232 C -0.03645 -0.2625 -0.03715 -0.25972 -0.04236 -0.26829 C -0.04843 -0.27801 -0.05295 -0.28912 -0.06302 -0.29352 C -0.07065 -0.29699 -0.07777 -0.30023 -0.08541 -0.30278 C -0.10642 -0.32153 -0.14114 -0.31782 -0.16302 -0.31898 C -0.16805 -0.3206 -0.17361 -0.32083 -0.17847 -0.32338 C -0.18159 -0.325 -0.18402 -0.32847 -0.18715 -0.33032 C -0.19427 -0.33449 -0.20659 -0.34051 -0.21475 -0.34421 C -0.21927 -0.3463 -0.2243 -0.34607 -0.22847 -0.34884 C -0.23593 -0.35394 -0.24427 -0.3581 -0.2526 -0.36019 C -0.27604 -0.36597 -0.25555 -0.35949 -0.2717 -0.36482 C -0.28229 -0.37454 -0.29704 -0.3757 -0.30954 -0.3787 C -0.32378 -0.38218 -0.3368 -0.38958 -0.35086 -0.39236 C -0.37343 -0.40232 -0.40329 -0.3963 -0.42673 -0.39468 C -0.43437 -0.3912 -0.43385 -0.3875 -0.43715 -0.3787 C -0.43802 -0.37616 -0.43975 -0.37431 -0.44062 -0.37176 C -0.44218 -0.36736 -0.44409 -0.35787 -0.44409 -0.35787 C -0.44218 -0.34028 -0.44635 -0.3419 -0.43888 -0.3419 " pathEditMode="relative" ptsTypes="ffffffffffffffffffff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7 -0.00093 C -0.04028 -0.01412 -0.104 -0.00764 -0.104 -0.00741 C -0.12118 -0.01551 -0.13837 -0.02292 -0.15573 -0.03079 C -0.16233 -0.0338 -0.16789 -0.03774 -0.17466 -0.03982 C -0.18143 -0.04584 -0.18733 -0.04699 -0.19532 -0.04908 C -0.21459 -0.06621 -0.1849 -0.04098 -0.20729 -0.05602 C -0.22066 -0.06505 -0.23195 -0.07917 -0.24532 -0.0882 C -0.24931 -0.09098 -0.25313 -0.09074 -0.25729 -0.09283 C -0.26823 -0.09838 -0.27917 -0.10324 -0.29011 -0.1088 C -0.29983 -0.11366 -0.31059 -0.12199 -0.32118 -0.12269 C -0.34011 -0.12408 -0.3592 -0.12431 -0.37813 -0.125 C -0.42917 -0.12431 -0.48039 -0.1257 -0.53143 -0.12269 C -0.53386 -0.12246 -0.53507 -0.11829 -0.53664 -0.11574 C -0.54167 -0.10787 -0.55226 -0.08612 -0.55226 -0.07662 " pathEditMode="relative" rAng="0" ptsTypes="fffffffffffff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-0.00243 -0.01666 -0.00747 -0.03634 -0.01893 -0.04606 C -0.02448 -0.05069 -0.03056 -0.05278 -0.03611 -0.0574 C -0.04531 -0.06504 -0.04028 -0.06389 -0.05 -0.06898 C -0.05851 -0.07361 -0.06493 -0.07523 -0.07413 -0.07824 C -0.07639 -0.07893 -0.08108 -0.08055 -0.08108 -0.08055 C -0.09792 -0.09537 -0.12031 -0.08333 -0.13959 -0.0919 C -0.14375 -0.10046 -0.14896 -0.10254 -0.15521 -0.1081 C -0.15972 -0.12592 -0.15365 -0.10393 -0.16025 -0.12176 C -0.16459 -0.13333 -0.16094 -0.13426 -0.16893 -0.1449 C -0.17118 -0.1537 -0.17275 -0.16643 -0.17587 -0.17477 C -0.17882 -0.1824 -0.18195 -0.18935 -0.18438 -0.19768 C -0.18802 -0.21041 -0.1908 -0.22315 -0.19653 -0.23449 C -0.19913 -0.24838 -0.20365 -0.25602 -0.21025 -0.26666 C -0.21163 -0.26875 -0.21215 -0.27176 -0.21372 -0.27361 C -0.21806 -0.2787 -0.22361 -0.28194 -0.22761 -0.28727 C -0.23594 -0.29838 -0.24549 -0.30463 -0.25521 -0.31273 C -0.26511 -0.32083 -0.25851 -0.31759 -0.26719 -0.32407 C -0.27622 -0.33102 -0.28993 -0.33703 -0.3 -0.34028 C -0.30643 -0.34583 -0.3132 -0.34884 -0.32066 -0.35162 C -0.32518 -0.35324 -0.33438 -0.35625 -0.33438 -0.35625 C -0.34167 -0.36273 -0.35052 -0.36551 -0.35868 -0.37014 C -0.37535 -0.37986 -0.38299 -0.39259 -0.40174 -0.39768 C -0.42587 -0.39699 -0.45 -0.39745 -0.47413 -0.39537 C -0.48056 -0.3949 -0.48177 -0.38171 -0.48281 -0.37708 C -0.48629 -0.36157 -0.49167 -0.34722 -0.49479 -0.33102 C -0.49427 -0.32268 -0.49306 -0.30578 -0.49306 -0.30578 " pathEditMode="relative" ptsTypes="ffffffffffffffffffffffffff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-0.00226 -0.01203 -0.00469 -0.02152 -0.01371 -0.02546 C -0.02135 -0.03287 -0.02951 -0.03588 -0.03785 -0.04143 C -0.06441 -0.05926 -0.0908 -0.06805 -0.12066 -0.07129 C -0.25764 -0.06805 -0.27726 -0.10671 -0.34826 -0.04375 C -0.34948 -0.04143 -0.35017 -0.03865 -0.35173 -0.0368 C -0.35312 -0.03518 -0.35573 -0.03634 -0.35694 -0.03449 C -0.35955 -0.03009 -0.35798 -0.02314 -0.36024 -0.01852 C -0.36163 -0.01574 -0.36371 -0.01389 -0.36545 -0.01157 C -0.36719 -0.00463 -0.37222 0.02269 -0.37587 0.02755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Мои рисунки\Фото фотоаппарат 06.01.12\Фото фотоаппарат 06.01.12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41433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16" descr="j0432517"/>
          <p:cNvPicPr>
            <a:picLocks noChangeAspect="1" noChangeArrowheads="1"/>
          </p:cNvPicPr>
          <p:nvPr/>
        </p:nvPicPr>
        <p:blipFill>
          <a:blip r:embed="rId2" cstate="print"/>
          <a:srcRect b="11914"/>
          <a:stretch>
            <a:fillRect/>
          </a:stretch>
        </p:blipFill>
        <p:spPr bwMode="auto">
          <a:xfrm>
            <a:off x="215873" y="0"/>
            <a:ext cx="8439177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9364" y="747698"/>
            <a:ext cx="66430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Подберите к словам </a:t>
            </a:r>
          </a:p>
          <a:p>
            <a:pPr algn="ctr">
              <a:defRPr/>
            </a:pP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противоположные по смыслу</a:t>
            </a:r>
            <a:endParaRPr lang="ru-RU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857364"/>
            <a:ext cx="2714644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большой -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грязный-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деревня-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некрасивый -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молодой -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неуютный -</a:t>
            </a:r>
            <a:endParaRPr lang="ru-RU" sz="3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1857364"/>
            <a:ext cx="3214710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маленький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чистый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город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красивый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старый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уютный</a:t>
            </a:r>
            <a:endParaRPr lang="ru-RU" sz="3200" b="1" kern="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500174"/>
            <a:ext cx="82153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1 имя существительное </a:t>
            </a:r>
            <a:r>
              <a:rPr lang="ru-RU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(кто? что?);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2 имени прилагательных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(какой? какая? какое?);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3 глагола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(что делает? что сделает?);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предложение из 4 слов;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ru-RU" sz="3200" b="1" i="1" kern="0" dirty="0" smtClean="0">
                <a:latin typeface="Times New Roman" pitchFamily="18" charset="0"/>
                <a:cs typeface="Times New Roman" pitchFamily="18" charset="0"/>
              </a:rPr>
              <a:t>ассоциация (имя существительное).</a:t>
            </a:r>
            <a:endParaRPr lang="ru-RU" sz="3200" b="1" i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6813" y="642918"/>
            <a:ext cx="51103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6666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sz="4000" b="1" cap="none" spc="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6666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general_ani">
  <a:themeElements>
    <a:clrScheme name="general_ani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general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neral_ani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ani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ani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FFFFFF"/>
      </a:accent3>
      <a:accent4>
        <a:srgbClr val="000000"/>
      </a:accent4>
      <a:accent5>
        <a:srgbClr val="E6B1AB"/>
      </a:accent5>
      <a:accent6>
        <a:srgbClr val="8C281B"/>
      </a:accent6>
      <a:hlink>
        <a:srgbClr val="742117"/>
      </a:hlink>
      <a:folHlink>
        <a:srgbClr val="96A9A9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696464"/>
        </a:dk2>
        <a:lt2>
          <a:srgbClr val="E9E5DC"/>
        </a:lt2>
        <a:accent1>
          <a:srgbClr val="D34817"/>
        </a:accent1>
        <a:accent2>
          <a:srgbClr val="9B2D1F"/>
        </a:accent2>
        <a:accent3>
          <a:srgbClr val="FFFFFF"/>
        </a:accent3>
        <a:accent4>
          <a:srgbClr val="000000"/>
        </a:accent4>
        <a:accent5>
          <a:srgbClr val="E6B1AB"/>
        </a:accent5>
        <a:accent6>
          <a:srgbClr val="8C281B"/>
        </a:accent6>
        <a:hlink>
          <a:srgbClr val="742117"/>
        </a:hlink>
        <a:folHlink>
          <a:srgbClr val="96A9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000763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Гласные звуки и буквы</Template>
  <TotalTime>607</TotalTime>
  <Words>356</Words>
  <Application>Microsoft Office PowerPoint</Application>
  <PresentationFormat>Экран (4:3)</PresentationFormat>
  <Paragraphs>120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general_ani</vt:lpstr>
      <vt:lpstr>Тема Office</vt:lpstr>
      <vt:lpstr>30007630</vt:lpstr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IP</cp:lastModifiedBy>
  <cp:revision>75</cp:revision>
  <dcterms:created xsi:type="dcterms:W3CDTF">2012-01-07T20:21:10Z</dcterms:created>
  <dcterms:modified xsi:type="dcterms:W3CDTF">2017-02-14T13:55:50Z</dcterms:modified>
</cp:coreProperties>
</file>